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492" r:id="rId3"/>
    <p:sldId id="515" r:id="rId4"/>
    <p:sldId id="516" r:id="rId5"/>
    <p:sldId id="493" r:id="rId6"/>
    <p:sldId id="499" r:id="rId7"/>
    <p:sldId id="500" r:id="rId8"/>
    <p:sldId id="501" r:id="rId9"/>
    <p:sldId id="502" r:id="rId10"/>
    <p:sldId id="503" r:id="rId11"/>
    <p:sldId id="496" r:id="rId12"/>
    <p:sldId id="497" r:id="rId13"/>
    <p:sldId id="504" r:id="rId14"/>
    <p:sldId id="498" r:id="rId15"/>
    <p:sldId id="505" r:id="rId16"/>
    <p:sldId id="506" r:id="rId17"/>
    <p:sldId id="507" r:id="rId18"/>
    <p:sldId id="508" r:id="rId19"/>
    <p:sldId id="509" r:id="rId20"/>
    <p:sldId id="510" r:id="rId21"/>
    <p:sldId id="517" r:id="rId22"/>
    <p:sldId id="518" r:id="rId23"/>
    <p:sldId id="511" r:id="rId24"/>
    <p:sldId id="512" r:id="rId25"/>
    <p:sldId id="513" r:id="rId26"/>
    <p:sldId id="519" r:id="rId27"/>
    <p:sldId id="514" r:id="rId28"/>
    <p:sldId id="520" r:id="rId29"/>
    <p:sldId id="521" r:id="rId30"/>
    <p:sldId id="522" r:id="rId31"/>
    <p:sldId id="523" r:id="rId32"/>
    <p:sldId id="526" r:id="rId33"/>
    <p:sldId id="527" r:id="rId34"/>
    <p:sldId id="524" r:id="rId35"/>
    <p:sldId id="530" r:id="rId36"/>
    <p:sldId id="531" r:id="rId37"/>
    <p:sldId id="532" r:id="rId38"/>
    <p:sldId id="533" r:id="rId39"/>
    <p:sldId id="534" r:id="rId40"/>
    <p:sldId id="538" r:id="rId41"/>
    <p:sldId id="539" r:id="rId42"/>
    <p:sldId id="535" r:id="rId43"/>
    <p:sldId id="536" r:id="rId44"/>
    <p:sldId id="537" r:id="rId45"/>
    <p:sldId id="547" r:id="rId46"/>
    <p:sldId id="549" r:id="rId47"/>
    <p:sldId id="550" r:id="rId48"/>
    <p:sldId id="551" r:id="rId49"/>
    <p:sldId id="552" r:id="rId50"/>
    <p:sldId id="553" r:id="rId51"/>
    <p:sldId id="554" r:id="rId52"/>
    <p:sldId id="336" r:id="rId5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9/26/2015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05 – </a:t>
            </a:r>
            <a:r>
              <a:rPr lang="en-US" altLang="en-US" sz="4000" dirty="0"/>
              <a:t>Comparison Operators and Boolean (Logical) Operators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Control Structures &amp;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2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control structures?</a:t>
            </a:r>
          </a:p>
          <a:p>
            <a:pPr lvl="1"/>
            <a:r>
              <a:rPr lang="en-US" sz="3200" dirty="0" smtClean="0"/>
              <a:t>Sequential</a:t>
            </a:r>
          </a:p>
          <a:p>
            <a:pPr lvl="1"/>
            <a:r>
              <a:rPr lang="en-US" sz="3200" dirty="0" smtClean="0"/>
              <a:t>Decision Making</a:t>
            </a:r>
          </a:p>
          <a:p>
            <a:pPr lvl="2"/>
            <a:r>
              <a:rPr lang="en-US" sz="2800" dirty="0" smtClean="0"/>
              <a:t>Also known as “Selection”</a:t>
            </a:r>
          </a:p>
          <a:p>
            <a:pPr lvl="1"/>
            <a:r>
              <a:rPr lang="en-US" sz="3200" dirty="0" smtClean="0"/>
              <a:t>Looping</a:t>
            </a:r>
          </a:p>
          <a:p>
            <a:pPr lvl="2"/>
            <a:r>
              <a:rPr lang="en-US" sz="2800" dirty="0" smtClean="0"/>
              <a:t>Also known as “Repetition”</a:t>
            </a:r>
            <a:endParaRPr lang="en-US" sz="2800" dirty="0"/>
          </a:p>
          <a:p>
            <a:r>
              <a:rPr lang="en-US" dirty="0" smtClean="0"/>
              <a:t>We can also call a function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21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7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Comparison (Relational)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700965" y="3391069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6114" y="2631485"/>
            <a:ext cx="5907507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06114" y="3806568"/>
            <a:ext cx="3116181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11680" y="3061190"/>
            <a:ext cx="103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67296" y="1905885"/>
            <a:ext cx="1034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8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operators</a:t>
            </a:r>
          </a:p>
          <a:p>
            <a:r>
              <a:rPr lang="en-US" dirty="0"/>
              <a:t>R</a:t>
            </a:r>
            <a:r>
              <a:rPr lang="en-US" dirty="0" smtClean="0"/>
              <a:t>elational operators</a:t>
            </a:r>
          </a:p>
          <a:p>
            <a:r>
              <a:rPr lang="en-US" dirty="0" smtClean="0"/>
              <a:t>Equality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all the same thing</a:t>
            </a:r>
          </a:p>
          <a:p>
            <a:endParaRPr lang="en-US" dirty="0" smtClean="0"/>
          </a:p>
          <a:p>
            <a:r>
              <a:rPr lang="en-US" dirty="0" smtClean="0"/>
              <a:t>Include things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2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Logical operators </a:t>
            </a:r>
            <a:endParaRPr lang="en-US" dirty="0" smtClean="0"/>
          </a:p>
          <a:p>
            <a:r>
              <a:rPr lang="en-US" dirty="0" smtClean="0"/>
              <a:t>Boolean operators</a:t>
            </a:r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the same </a:t>
            </a:r>
            <a:r>
              <a:rPr lang="en-US" sz="3200" dirty="0" smtClean="0"/>
              <a:t>thing</a:t>
            </a:r>
            <a:endParaRPr lang="en-US" sz="3200" dirty="0"/>
          </a:p>
          <a:p>
            <a:endParaRPr lang="en-US" dirty="0" smtClean="0"/>
          </a:p>
          <a:p>
            <a:r>
              <a:rPr lang="en-US" dirty="0" smtClean="0"/>
              <a:t>Include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9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 smtClean="0"/>
              <a:t>Indicates whether a relationship holds 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12182" y="5707717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operands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572400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0922" y="4040378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590800" y="4271211"/>
            <a:ext cx="1560095" cy="45720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053263"/>
            <a:ext cx="0" cy="654454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346159" y="5053263"/>
            <a:ext cx="673767" cy="654454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19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following comparison asking?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70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90336" y="6550223"/>
            <a:ext cx="577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http</a:t>
            </a:r>
            <a:r>
              <a:rPr lang="en-US" sz="1400" dirty="0"/>
              <a:t>://</a:t>
            </a:r>
            <a:r>
              <a:rPr lang="en-US" sz="1400" dirty="0" smtClean="0"/>
              <a:t>www.tutorialspoint.com/python/comparison_operators_example.htm</a:t>
            </a:r>
            <a:endParaRPr 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769" y="1816768"/>
            <a:ext cx="6749498" cy="453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816769" y="3254078"/>
            <a:ext cx="6749498" cy="559931"/>
          </a:xfrm>
          <a:prstGeom prst="rect">
            <a:avLst/>
          </a:prstGeom>
          <a:solidFill>
            <a:srgbClr val="FF0000">
              <a:alpha val="59000"/>
            </a:srgbClr>
          </a:solidFill>
          <a:ln w="317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8469" y="2933878"/>
            <a:ext cx="201127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is outdated</a:t>
            </a: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use 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!=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for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“not equal to”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3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  <a:p>
            <a:r>
              <a:rPr lang="en-US" dirty="0" smtClean="0"/>
              <a:t>Python’s </a:t>
            </a:r>
            <a:r>
              <a:rPr lang="en-US" dirty="0"/>
              <a:t>operators</a:t>
            </a:r>
          </a:p>
          <a:p>
            <a:pPr lvl="1"/>
            <a:r>
              <a:rPr lang="en-US" dirty="0"/>
              <a:t>Including mod and integer division</a:t>
            </a:r>
          </a:p>
          <a:p>
            <a:r>
              <a:rPr lang="en-US" dirty="0" smtClean="0"/>
              <a:t>The </a:t>
            </a:r>
            <a:r>
              <a:rPr lang="en-US" dirty="0"/>
              <a:t>order of operations</a:t>
            </a:r>
          </a:p>
          <a:p>
            <a:r>
              <a:rPr lang="en-US" dirty="0" smtClean="0"/>
              <a:t>Different variables types</a:t>
            </a:r>
            <a:endParaRPr lang="en-US" dirty="0"/>
          </a:p>
          <a:p>
            <a:pPr lvl="1"/>
            <a:r>
              <a:rPr lang="en-US" dirty="0"/>
              <a:t>How to cast to a type</a:t>
            </a:r>
          </a:p>
          <a:p>
            <a:r>
              <a:rPr lang="en-US" dirty="0" smtClean="0"/>
              <a:t>Constants (and why using them is important)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Operators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522" y="1969364"/>
            <a:ext cx="4364957" cy="416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0336" y="6550223"/>
            <a:ext cx="5775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https://docs.python.org/3.3/library/stdtypes.html</a:t>
            </a:r>
          </a:p>
        </p:txBody>
      </p:sp>
    </p:spTree>
    <p:extLst>
      <p:ext uri="{BB962C8B-B14F-4D97-AF65-F5344CB8AC3E}">
        <p14:creationId xmlns:p14="http://schemas.microsoft.com/office/powerpoint/2010/main" val="385383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greater than or 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/>
              <a:t>greater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FALSE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49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Examples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these evaluate to if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 smtClean="0"/>
              <a:t>equal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dirty="0" smtClean="0"/>
              <a:t>equal </a:t>
            </a:r>
            <a:r>
              <a:rPr lang="en-US" dirty="0"/>
              <a:t>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FALSE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46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vs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mistake is to use the assignment operator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) in place of the relational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is a very common mistake to make!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40953" y="3833606"/>
            <a:ext cx="3947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does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a=b</a:t>
            </a:r>
            <a:r>
              <a:rPr lang="en-US" sz="3600" dirty="0" smtClean="0"/>
              <a:t> do?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924059" y="3833605"/>
            <a:ext cx="3451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Sets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 equal to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0953" y="4828716"/>
            <a:ext cx="4397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does </a:t>
            </a:r>
            <a:r>
              <a:rPr lang="en-US" sz="3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a==b </a:t>
            </a:r>
            <a:r>
              <a:rPr lang="en-US" sz="3600" dirty="0" smtClean="0"/>
              <a:t>do?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924059" y="4828716"/>
            <a:ext cx="4112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Asks does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600" dirty="0" smtClean="0">
                <a:solidFill>
                  <a:srgbClr val="FF0000"/>
                </a:solidFill>
              </a:rPr>
              <a:t> equal </a:t>
            </a:r>
            <a:r>
              <a:rPr lang="en-US" sz="3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4398" y="5856667"/>
            <a:ext cx="7775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type of mistake will usually not trigger an error!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188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Operator Examples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Simple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ヒラギノ角ゴ Pro W3"/>
                <a:cs typeface="ヒラギノ角ゴ Pro W3"/>
              </a:rPr>
              <a:t>Examples:</a:t>
            </a:r>
          </a:p>
          <a:p>
            <a:pPr marL="457200" lvl="1" indent="0" eaLnBrk="1" hangingPunct="1">
              <a:buNone/>
            </a:pPr>
            <a:r>
              <a:rPr lang="en-US" altLang="en-US" b="1" dirty="0">
                <a:latin typeface="Courier New" panose="02070309020205020404" pitchFamily="49" charset="0"/>
                <a:ea typeface="ヒラギノ角ゴ Pro W3"/>
              </a:rPr>
              <a:t>8 &lt; </a:t>
            </a:r>
            <a:r>
              <a:rPr lang="en-US" altLang="en-US" b="1" dirty="0" smtClean="0">
                <a:latin typeface="Courier New" panose="02070309020205020404" pitchFamily="49" charset="0"/>
                <a:ea typeface="ヒラギノ角ゴ Pro W3"/>
              </a:rPr>
              <a:t>15     </a:t>
            </a:r>
            <a:r>
              <a:rPr lang="en-US" altLang="en-US" dirty="0">
                <a:ea typeface="ヒラギノ角ゴ Pro W3"/>
              </a:rPr>
              <a:t>evaluates to</a:t>
            </a:r>
            <a:r>
              <a:rPr lang="en-US" altLang="en-US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altLang="en-US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dirty="0" smtClean="0">
                <a:ea typeface="ヒラギノ角ゴ Pro W3"/>
              </a:rPr>
              <a:t>evaluates to</a:t>
            </a:r>
            <a:r>
              <a:rPr lang="en-US" altLang="en-US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  <a:endParaRPr lang="en-US" altLang="en-US" dirty="0" smtClean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b="1" dirty="0" smtClean="0">
                <a:latin typeface="Courier New" panose="02070309020205020404" pitchFamily="49" charset="0"/>
                <a:ea typeface="ヒラギノ角ゴ Pro W3"/>
              </a:rPr>
              <a:t>2.5 </a:t>
            </a:r>
            <a:r>
              <a:rPr lang="en-US" altLang="en-US" b="1" dirty="0">
                <a:latin typeface="Courier New" panose="02070309020205020404" pitchFamily="49" charset="0"/>
                <a:ea typeface="ヒラギノ角ゴ Pro W3"/>
              </a:rPr>
              <a:t>&gt; </a:t>
            </a:r>
            <a:r>
              <a:rPr lang="en-US" altLang="en-US" b="1" dirty="0" smtClean="0">
                <a:latin typeface="Courier New" panose="02070309020205020404" pitchFamily="49" charset="0"/>
                <a:ea typeface="ヒラギノ角ゴ Pro W3"/>
              </a:rPr>
              <a:t>5.8  </a:t>
            </a:r>
            <a:r>
              <a:rPr lang="en-US" altLang="en-US" dirty="0">
                <a:ea typeface="ヒラギノ角ゴ Pro W3"/>
              </a:rPr>
              <a:t>evaluates </a:t>
            </a:r>
            <a:r>
              <a:rPr lang="en-US" altLang="en-US" dirty="0" smtClean="0">
                <a:ea typeface="ヒラギノ角ゴ Pro W3"/>
              </a:rPr>
              <a:t>to</a:t>
            </a:r>
            <a:r>
              <a:rPr lang="en-US" altLang="en-US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False</a:t>
            </a:r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b="1" dirty="0">
                <a:latin typeface="Courier New" panose="02070309020205020404" pitchFamily="49" charset="0"/>
                <a:ea typeface="ヒラギノ角ゴ Pro W3"/>
              </a:rPr>
              <a:t>5.9 &lt;= 7.5 </a:t>
            </a:r>
            <a:r>
              <a:rPr lang="en-US" altLang="en-US" dirty="0">
                <a:ea typeface="ヒラギノ角ゴ Pro W3"/>
              </a:rPr>
              <a:t>evaluates </a:t>
            </a:r>
            <a:r>
              <a:rPr lang="en-US" altLang="en-US" dirty="0" smtClean="0">
                <a:ea typeface="ヒラギノ角ゴ Pro W3"/>
              </a:rPr>
              <a:t>to</a:t>
            </a:r>
            <a:r>
              <a:rPr lang="en-US" altLang="en-US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 True</a:t>
            </a:r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8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“Value” of Boolean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think 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dirty="0" smtClean="0"/>
              <a:t>but </a:t>
            </a:r>
            <a:r>
              <a:rPr lang="en-US" dirty="0"/>
              <a:t>we can also think of it in terms of </a:t>
            </a:r>
            <a:endParaRPr lang="en-US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dirty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2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44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Operation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a == b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c &lt; b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c != a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print(bool1, bool2, bool3)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63800" y="1837061"/>
            <a:ext cx="4134465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5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More Comparison </a:t>
            </a:r>
            <a:r>
              <a:rPr lang="en-US" dirty="0"/>
              <a:t>Operation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(a==a)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a==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&gt;= 10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(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a==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(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b==b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(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c==c)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print(bool1, bool2, bool3)</a:t>
            </a:r>
            <a:endParaRPr lang="en-US" sz="2800" b="1" dirty="0"/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63800" y="1837061"/>
            <a:ext cx="2406428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False 3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8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logical operators: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They allow </a:t>
            </a:r>
            <a:r>
              <a:rPr lang="en-US" dirty="0"/>
              <a:t>us to build more complex Boolean </a:t>
            </a:r>
            <a:r>
              <a:rPr lang="en-US" dirty="0" smtClean="0"/>
              <a:t>expressions	</a:t>
            </a:r>
          </a:p>
          <a:p>
            <a:pPr lvl="1"/>
            <a:r>
              <a:rPr lang="en-US" sz="3200" dirty="0" smtClean="0"/>
              <a:t>By combining simpler Boolean expressions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9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230411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9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1007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and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both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629680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03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ways to write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smtClean="0"/>
              <a:t>expressions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Explicitly use the keyword: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&gt; 2 and 2 &gt; 1</a:t>
            </a:r>
          </a:p>
          <a:p>
            <a:pPr marL="971550" lvl="1" indent="-514350">
              <a:buFont typeface="+mj-lt"/>
              <a:buAutoNum type="arabicPeriod"/>
            </a:pPr>
            <a:endParaRPr lang="en-US" sz="32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String them together, like in math:</a:t>
            </a:r>
          </a:p>
          <a:p>
            <a:pPr marL="857250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y &gt; z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31875" lvl="1"/>
            <a:r>
              <a:rPr lang="en-US" dirty="0" smtClean="0"/>
              <a:t>Evaluates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y and y &gt; z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3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Examples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&lt;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a+b==c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b-10==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and c/3==a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59266" y="1788934"/>
            <a:ext cx="3640740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96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 smtClean="0"/>
              <a:t>More Examples </a:t>
            </a:r>
            <a:r>
              <a:rPr lang="en-US" dirty="0"/>
              <a:t>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 b &gt; c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 b &gt; c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&lt; b &lt; c</a:t>
            </a: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print(bool1, bool2, bool3)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en-US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59266" y="1788934"/>
            <a:ext cx="4134465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sz="3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4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55079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9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12131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1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a or b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For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 smtClean="0"/>
              <a:t> to be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, either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 smtClean="0"/>
              <a:t> or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 smtClean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762942"/>
              </p:ext>
            </p:extLst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2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a bit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/>
              <a:t>To learn more of Python’s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Logical operators</a:t>
            </a:r>
          </a:p>
          <a:p>
            <a:r>
              <a:rPr lang="en-US" dirty="0" smtClean="0"/>
              <a:t>To practice using these new operators</a:t>
            </a:r>
          </a:p>
          <a:p>
            <a:r>
              <a:rPr lang="en-US" dirty="0" smtClean="0"/>
              <a:t>To become more familiar with using </a:t>
            </a:r>
            <a:br>
              <a:rPr lang="en-US" dirty="0" smtClean="0"/>
            </a:br>
            <a:r>
              <a:rPr lang="en-US" dirty="0" smtClean="0"/>
              <a:t>Boolean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Examples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2263" cy="415679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 b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&lt; b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 &lt;= c + 1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&gt; c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== c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+ 10 &lt;= a 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pt-BR" sz="28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c/3 == a</a:t>
            </a: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(ex1, ex2, ex3)</a:t>
            </a:r>
          </a:p>
          <a:p>
            <a:endParaRPr lang="en-US" sz="2800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95361" y="1776902"/>
            <a:ext cx="3887603" cy="17666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SzPct val="110000"/>
            </a:pPr>
            <a:r>
              <a:rPr lang="en-US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3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 True True</a:t>
            </a:r>
            <a:endParaRPr lang="en-US" sz="32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57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= not 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 smtClean="0"/>
              <a:t>returns the opposite Boolean value of a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329540"/>
              </p:ext>
            </p:extLst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Value of</a:t>
                      </a:r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78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a and (b or c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What does Python do first?</a:t>
            </a:r>
          </a:p>
          <a:p>
            <a:pPr lvl="1"/>
            <a:r>
              <a:rPr lang="en-US" dirty="0" smtClean="0"/>
              <a:t>Computes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 smtClean="0"/>
              <a:t>Computes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smtClean="0"/>
              <a:t>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 smtClean="0"/>
              <a:t>and the result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03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a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46841"/>
              </p:ext>
            </p:extLst>
          </p:nvPr>
        </p:nvGraphicFramePr>
        <p:xfrm>
          <a:off x="747888" y="2877895"/>
          <a:ext cx="7648224" cy="32918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12056"/>
                <a:gridCol w="1912056"/>
                <a:gridCol w="1912056"/>
                <a:gridCol w="1912056"/>
              </a:tblGrid>
              <a:tr h="319852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 of 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9852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b="1" dirty="0">
                        <a:solidFill>
                          <a:srgbClr val="595959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2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“Short Circuit” Evaluation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Circuit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/>
              <a:t>” statements short circuit </a:t>
            </a:r>
            <a:r>
              <a:rPr lang="en-US" dirty="0" smtClean="0"/>
              <a:t>as soon as an expression </a:t>
            </a:r>
            <a:r>
              <a:rPr lang="en-US" dirty="0"/>
              <a:t>evaluates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8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and (b or c)</a:t>
            </a:r>
          </a:p>
          <a:p>
            <a:r>
              <a:rPr lang="en-US" dirty="0"/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 false won’t 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777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Circuiting –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in the expression: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bool1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a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(b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c)</a:t>
            </a:r>
          </a:p>
          <a:p>
            <a:r>
              <a:rPr lang="en-US" dirty="0"/>
              <a:t>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rest of the expression doesn’t </a:t>
            </a:r>
            <a:r>
              <a:rPr lang="en-US" dirty="0" smtClean="0"/>
              <a:t>matter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Python </a:t>
            </a:r>
            <a:r>
              <a:rPr lang="en-US" dirty="0"/>
              <a:t>will realize this, and 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is </a:t>
            </a:r>
            <a:r>
              <a:rPr lang="en-US" dirty="0" smtClean="0"/>
              <a:t>true </a:t>
            </a:r>
            <a:br>
              <a:rPr lang="en-US" dirty="0" smtClean="0"/>
            </a:br>
            <a:r>
              <a:rPr lang="en-US" dirty="0" smtClean="0"/>
              <a:t>won’t </a:t>
            </a:r>
            <a:r>
              <a:rPr lang="en-US" dirty="0"/>
              <a:t>bother with the rest of the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8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Given: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 = 4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b = 5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c = 6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d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e = False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7653" y="2866029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8861" y="2404364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d and (a &gt;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8861" y="3311872"/>
            <a:ext cx="5161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(not d) or (b != 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8861" y="4319999"/>
            <a:ext cx="6452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(d and (not e)) or (a &gt; 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8861" y="5308075"/>
            <a:ext cx="6636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bool4 =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a%b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and ((not d) or 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7653" y="5775524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87652" y="377932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7653" y="4787449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77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More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Given: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a = 4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b = 5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c = 6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d = True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/>
              <a:t>e = False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87653" y="2866029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8861" y="2404364"/>
            <a:ext cx="6083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(d + d) &gt;= 2 and (not 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8861" y="3311872"/>
            <a:ext cx="6268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(not e) and (6*d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12/2)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18861" y="4319999"/>
            <a:ext cx="5715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(d or (e)) and (a &gt; b)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87652" y="377932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7653" y="4787449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4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Note about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 and 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accepts anything that is non-zero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are some exceptions, but we’ll get into those </a:t>
            </a:r>
            <a:r>
              <a:rPr lang="en-US" dirty="0" smtClean="0"/>
              <a:t>later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technically you can use any integer as a Boolean </a:t>
            </a:r>
            <a:r>
              <a:rPr lang="en-US" dirty="0" smtClean="0"/>
              <a:t>expression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why do we care about comparison operators and logical operators so much?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01992" y="4367284"/>
            <a:ext cx="3340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Answer: Next Class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6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3 is meeting normally this week!</a:t>
            </a:r>
          </a:p>
          <a:p>
            <a:pPr lvl="1"/>
            <a:r>
              <a:rPr lang="en-US" dirty="0" smtClean="0"/>
              <a:t>Make sure you attend your correct section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2 is out</a:t>
            </a:r>
          </a:p>
          <a:p>
            <a:pPr lvl="1"/>
            <a:r>
              <a:rPr lang="en-US" dirty="0" smtClean="0"/>
              <a:t>Due by Tuesday (Sept 15th)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Homeworks are on Blackboard</a:t>
            </a:r>
          </a:p>
          <a:p>
            <a:pPr lvl="1"/>
            <a:r>
              <a:rPr lang="en-US" dirty="0" smtClean="0"/>
              <a:t>Weekly Agendas are also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Lab 2, we introduced the code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as the first line of code in our file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is an example of a </a:t>
            </a:r>
            <a:r>
              <a:rPr lang="en-US" b="1" dirty="0" smtClean="0"/>
              <a:t>function</a:t>
            </a:r>
            <a:endParaRPr lang="en-US" dirty="0" smtClean="0"/>
          </a:p>
          <a:p>
            <a:r>
              <a:rPr lang="en-US" dirty="0" smtClean="0"/>
              <a:t>We can use functions to organize our code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8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cover functions in more detail later</a:t>
            </a:r>
          </a:p>
          <a:p>
            <a:endParaRPr lang="en-US" dirty="0"/>
          </a:p>
          <a:p>
            <a:r>
              <a:rPr lang="en-US" dirty="0" smtClean="0"/>
              <a:t>For now, think of them as something similar to a variable</a:t>
            </a:r>
          </a:p>
          <a:p>
            <a:pPr lvl="1"/>
            <a:r>
              <a:rPr lang="en-US" sz="3200" dirty="0" smtClean="0"/>
              <a:t>Variables hold data</a:t>
            </a:r>
          </a:p>
          <a:p>
            <a:pPr lvl="1"/>
            <a:r>
              <a:rPr lang="en-US" sz="3200" dirty="0" smtClean="0"/>
              <a:t>Functions hold code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4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variables, we use the variable name to access the data they store</a:t>
            </a:r>
          </a:p>
          <a:p>
            <a:endParaRPr lang="en-US" dirty="0"/>
          </a:p>
          <a:p>
            <a:r>
              <a:rPr lang="en-US" dirty="0" smtClean="0"/>
              <a:t>We must do the same with functions 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, using the function name to execute the code they store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75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dirty="0" smtClean="0"/>
              <a:t>for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 our purposes, use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US" altLang="en-US" dirty="0"/>
              <a:t>with your code from now on</a:t>
            </a:r>
            <a:r>
              <a:rPr lang="en-US" altLang="en-US" dirty="0" smtClean="0"/>
              <a:t>:</a:t>
            </a:r>
          </a:p>
          <a:p>
            <a:pPr marL="457200" lvl="1" indent="0">
              <a:buNone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class = </a:t>
            </a: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(input("What class is this? ")</a:t>
            </a:r>
          </a:p>
          <a:p>
            <a:pPr marL="457200" lvl="1" indent="0">
              <a:buNone/>
            </a:pPr>
            <a:r>
              <a:rPr lang="en-US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print(class, "is awesome!")</a:t>
            </a:r>
          </a:p>
          <a:p>
            <a:pPr marL="457200" lvl="1" indent="0">
              <a:buNone/>
            </a:pP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alt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755228" y="3117730"/>
            <a:ext cx="46923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declaring our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02367" y="3404937"/>
            <a:ext cx="1852863" cy="348916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97236" y="5019174"/>
            <a:ext cx="46923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calling our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02367" y="4844716"/>
            <a:ext cx="1094872" cy="348916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2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15833</TotalTime>
  <Words>1638</Words>
  <Application>Microsoft Office PowerPoint</Application>
  <PresentationFormat>On-screen Show (4:3)</PresentationFormat>
  <Paragraphs>515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CMSC201  Computer Science I for Majors  Lecture 05 – Comparison Operators and Boolean (Logical) Operators</vt:lpstr>
      <vt:lpstr>Last Class We Covered</vt:lpstr>
      <vt:lpstr>Any Questions from Last Time?</vt:lpstr>
      <vt:lpstr>Today’s Objectives</vt:lpstr>
      <vt:lpstr>Quick Note about main()</vt:lpstr>
      <vt:lpstr>main()</vt:lpstr>
      <vt:lpstr>Functions</vt:lpstr>
      <vt:lpstr>Calling main()</vt:lpstr>
      <vt:lpstr>Using main() for Your Code</vt:lpstr>
      <vt:lpstr>Review: Control Structures &amp; Operators</vt:lpstr>
      <vt:lpstr>Control Structures</vt:lpstr>
      <vt:lpstr>Control Structures: Flowcharts</vt:lpstr>
      <vt:lpstr>Types of Operators in Python</vt:lpstr>
      <vt:lpstr>Comparison Operators</vt:lpstr>
      <vt:lpstr>Vocabulary</vt:lpstr>
      <vt:lpstr>Vocabulary</vt:lpstr>
      <vt:lpstr>Comparison Operators</vt:lpstr>
      <vt:lpstr>Comparison Examples</vt:lpstr>
      <vt:lpstr>List of Operators</vt:lpstr>
      <vt:lpstr>List of Operators (Continued)</vt:lpstr>
      <vt:lpstr>Comparison Examples (Continued)</vt:lpstr>
      <vt:lpstr>Comparison Examples (Continued)</vt:lpstr>
      <vt:lpstr>Comparison vs Assignment</vt:lpstr>
      <vt:lpstr>Comparison Operator Examples</vt:lpstr>
      <vt:lpstr>Comparison Operators and Simple Data Types</vt:lpstr>
      <vt:lpstr>“Value” of Boolean Variables</vt:lpstr>
      <vt:lpstr>Comparison Operation Examples</vt:lpstr>
      <vt:lpstr>More Comparison Operation Examples</vt:lpstr>
      <vt:lpstr>Logical Operators</vt:lpstr>
      <vt:lpstr>Logical Operators</vt:lpstr>
      <vt:lpstr>Logical Operators – and</vt:lpstr>
      <vt:lpstr>Logical Operators – and</vt:lpstr>
      <vt:lpstr>Logical Operators – and</vt:lpstr>
      <vt:lpstr>Logical Operators – and</vt:lpstr>
      <vt:lpstr>Examples of and</vt:lpstr>
      <vt:lpstr>More Examples of and</vt:lpstr>
      <vt:lpstr>Logical Operators – or</vt:lpstr>
      <vt:lpstr>Logical Operators – or</vt:lpstr>
      <vt:lpstr>Logical Operators – or</vt:lpstr>
      <vt:lpstr>Examples of or</vt:lpstr>
      <vt:lpstr>Logical Operators – not</vt:lpstr>
      <vt:lpstr>Complex Expressions</vt:lpstr>
      <vt:lpstr>Complex Expression Example</vt:lpstr>
      <vt:lpstr>“Short Circuit” Evaluation</vt:lpstr>
      <vt:lpstr>Short Circuit Evaluation</vt:lpstr>
      <vt:lpstr>Short Circuiting – and</vt:lpstr>
      <vt:lpstr>Short Circuiting – or</vt:lpstr>
      <vt:lpstr>More Practice</vt:lpstr>
      <vt:lpstr>More More Practice</vt:lpstr>
      <vt:lpstr>Numbers and Booleans</vt:lpstr>
      <vt:lpstr>Decision Making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183</cp:revision>
  <dcterms:created xsi:type="dcterms:W3CDTF">2014-05-05T14:25:42Z</dcterms:created>
  <dcterms:modified xsi:type="dcterms:W3CDTF">2015-09-26T21:07:50Z</dcterms:modified>
</cp:coreProperties>
</file>